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emf" ContentType="image/x-emf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0"/>
  </p:notesMasterIdLst>
  <p:sldIdLst>
    <p:sldId id="256" r:id="rId2"/>
    <p:sldId id="711" r:id="rId3"/>
    <p:sldId id="737" r:id="rId4"/>
    <p:sldId id="738" r:id="rId5"/>
    <p:sldId id="739" r:id="rId6"/>
    <p:sldId id="740" r:id="rId7"/>
    <p:sldId id="741" r:id="rId8"/>
    <p:sldId id="736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102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788" autoAdjust="0"/>
    <p:restoredTop sz="99661" autoAdjust="0"/>
  </p:normalViewPr>
  <p:slideViewPr>
    <p:cSldViewPr snapToGrid="0" snapToObjects="1">
      <p:cViewPr>
        <p:scale>
          <a:sx n="100" d="100"/>
          <a:sy n="100" d="100"/>
        </p:scale>
        <p:origin x="3360" y="19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42" d="100"/>
        <a:sy n="42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notesMaster" Target="notesMasters/notesMaster1.xml"/></Relationships>
</file>

<file path=ppt/media/image1.tif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0A417F-6B12-4A48-972C-6B6481592202}" type="datetimeFigureOut">
              <a:rPr lang="en-US" smtClean="0"/>
              <a:t>9/21/18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01F300-9633-8144-9510-C9CD1CC6AA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91840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01F300-9633-8144-9510-C9CD1CC6AA4B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2864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01F300-9633-8144-9510-C9CD1CC6AA4B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2864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01F300-9633-8144-9510-C9CD1CC6AA4B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2864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01F300-9633-8144-9510-C9CD1CC6AA4B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28648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01F300-9633-8144-9510-C9CD1CC6AA4B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28648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01F300-9633-8144-9510-C9CD1CC6AA4B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28648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01F300-9633-8144-9510-C9CD1CC6AA4B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2864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13318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793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0462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2715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52153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9862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1960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966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9463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291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81581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97FF76-4AC6-874E-82F2-6EB9261E50CC}" type="datetimeFigureOut">
              <a:rPr lang="en-US" smtClean="0"/>
              <a:t>9/21/18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79A6A7-8ABE-FA4B-A6C6-AEF349E11EE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29900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tif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4" Type="http://schemas.openxmlformats.org/officeDocument/2006/relationships/image" Target="../media/image3.emf"/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4" Type="http://schemas.openxmlformats.org/officeDocument/2006/relationships/image" Target="../media/image5.emf"/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4" Type="http://schemas.openxmlformats.org/officeDocument/2006/relationships/image" Target="../media/image7.emf"/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4" Type="http://schemas.openxmlformats.org/officeDocument/2006/relationships/image" Target="../media/image9.emf"/><Relationship Id="rId5" Type="http://schemas.openxmlformats.org/officeDocument/2006/relationships/image" Target="../media/image10.emf"/><Relationship Id="rId6" Type="http://schemas.openxmlformats.org/officeDocument/2006/relationships/image" Target="../media/image11.emf"/><Relationship Id="rId7" Type="http://schemas.openxmlformats.org/officeDocument/2006/relationships/image" Target="../media/image12.emf"/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3.emf"/><Relationship Id="rId4" Type="http://schemas.openxmlformats.org/officeDocument/2006/relationships/image" Target="../media/image14.emf"/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15.emf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612000" y="1080000"/>
            <a:ext cx="7920000" cy="1800000"/>
          </a:xfrm>
          <a:prstGeom prst="roundRect">
            <a:avLst>
              <a:gd name="adj" fmla="val 23816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Crystal Field expanded on renormalized spherical Harmonics </a:t>
            </a:r>
            <a:r>
              <a:rPr lang="en-US" sz="2400" i="1" dirty="0" err="1" smtClean="0"/>
              <a:t>C</a:t>
            </a:r>
            <a:r>
              <a:rPr lang="en-US" sz="2400" i="1" baseline="-25000" dirty="0" err="1"/>
              <a:t>k</a:t>
            </a:r>
            <a:r>
              <a:rPr lang="en-US" sz="2400" i="1" baseline="-25000" dirty="0" err="1" smtClean="0"/>
              <a:t>m</a:t>
            </a:r>
            <a:endParaRPr lang="en-US" sz="2400" i="1" baseline="-25000" dirty="0" smtClean="0"/>
          </a:p>
        </p:txBody>
      </p:sp>
      <p:sp>
        <p:nvSpPr>
          <p:cNvPr id="5" name="Rounded Rectangle 4"/>
          <p:cNvSpPr/>
          <p:nvPr/>
        </p:nvSpPr>
        <p:spPr>
          <a:xfrm>
            <a:off x="612000" y="6480000"/>
            <a:ext cx="7920000" cy="90000"/>
          </a:xfrm>
          <a:prstGeom prst="roundRect">
            <a:avLst>
              <a:gd name="adj" fmla="val 37719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/>
          </a:p>
        </p:txBody>
      </p:sp>
      <p:sp>
        <p:nvSpPr>
          <p:cNvPr id="8" name="TextBox 7"/>
          <p:cNvSpPr txBox="1"/>
          <p:nvPr/>
        </p:nvSpPr>
        <p:spPr>
          <a:xfrm>
            <a:off x="612000" y="3321141"/>
            <a:ext cx="7920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Maurits W. Haverkort</a:t>
            </a:r>
          </a:p>
          <a:p>
            <a:pPr algn="ctr"/>
            <a:r>
              <a:rPr lang="en-US" i="1" dirty="0" smtClean="0">
                <a:solidFill>
                  <a:schemeClr val="tx2"/>
                </a:solidFill>
              </a:rPr>
              <a:t>Institute for theoretical physics </a:t>
            </a:r>
            <a:r>
              <a:rPr lang="mr-IN" i="1" dirty="0" smtClean="0">
                <a:solidFill>
                  <a:schemeClr val="tx2"/>
                </a:solidFill>
              </a:rPr>
              <a:t>–</a:t>
            </a:r>
            <a:r>
              <a:rPr lang="en-US" i="1" dirty="0" smtClean="0">
                <a:solidFill>
                  <a:schemeClr val="tx2"/>
                </a:solidFill>
              </a:rPr>
              <a:t> Heidelberg University</a:t>
            </a:r>
          </a:p>
          <a:p>
            <a:pPr algn="ctr"/>
            <a:endParaRPr lang="en-US" i="1" dirty="0" smtClean="0">
              <a:solidFill>
                <a:schemeClr val="tx2"/>
              </a:solidFill>
            </a:endParaRPr>
          </a:p>
          <a:p>
            <a:pPr algn="ctr"/>
            <a:r>
              <a:rPr lang="en-US" i="1" dirty="0" err="1" smtClean="0">
                <a:solidFill>
                  <a:schemeClr val="tx2"/>
                </a:solidFill>
              </a:rPr>
              <a:t>M.W.Haverkort@thphys.uni-heidelberg.de</a:t>
            </a:r>
            <a:endParaRPr lang="en-US" i="1" dirty="0" smtClean="0">
              <a:solidFill>
                <a:schemeClr val="tx2"/>
              </a:solidFill>
            </a:endParaRPr>
          </a:p>
        </p:txBody>
      </p:sp>
      <p:pic>
        <p:nvPicPr>
          <p:cNvPr id="9" name="Picture 8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906400" y="4687935"/>
            <a:ext cx="1625600" cy="1625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34543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>
          <a:xfrm>
            <a:off x="612000" y="360000"/>
            <a:ext cx="7920000" cy="630000"/>
          </a:xfrm>
          <a:prstGeom prst="roundRect">
            <a:avLst>
              <a:gd name="adj" fmla="val 23816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From potentials to matrix elements of the Hamiltonian</a:t>
            </a:r>
            <a:endParaRPr lang="en-US" sz="2400" dirty="0"/>
          </a:p>
        </p:txBody>
      </p:sp>
      <p:sp>
        <p:nvSpPr>
          <p:cNvPr id="7" name="Rounded Rectangle 6"/>
          <p:cNvSpPr/>
          <p:nvPr/>
        </p:nvSpPr>
        <p:spPr>
          <a:xfrm>
            <a:off x="612000" y="6480000"/>
            <a:ext cx="7920000" cy="90000"/>
          </a:xfrm>
          <a:prstGeom prst="roundRect">
            <a:avLst>
              <a:gd name="adj" fmla="val 37719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/>
          </a:p>
        </p:txBody>
      </p:sp>
      <p:sp>
        <p:nvSpPr>
          <p:cNvPr id="4" name="Rounded Rectangle 3"/>
          <p:cNvSpPr/>
          <p:nvPr/>
        </p:nvSpPr>
        <p:spPr>
          <a:xfrm>
            <a:off x="612000" y="1198908"/>
            <a:ext cx="7198500" cy="833092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Crystal-field theory</a:t>
            </a:r>
          </a:p>
          <a:p>
            <a:r>
              <a:rPr lang="en-US" sz="2000" dirty="0" smtClean="0">
                <a:solidFill>
                  <a:schemeClr val="tx1"/>
                </a:solidFill>
              </a:rPr>
              <a:t>Approximate the solid by a single atom in an effective potential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pic>
        <p:nvPicPr>
          <p:cNvPr id="3" name="Picture 2" descr="latex-image-1.pdf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3100" y="2253629"/>
            <a:ext cx="596900" cy="317500"/>
          </a:xfrm>
          <a:prstGeom prst="rect">
            <a:avLst/>
          </a:prstGeom>
        </p:spPr>
      </p:pic>
      <p:sp>
        <p:nvSpPr>
          <p:cNvPr id="8" name="Rounded Rectangle 7"/>
          <p:cNvSpPr/>
          <p:nvPr/>
        </p:nvSpPr>
        <p:spPr>
          <a:xfrm>
            <a:off x="2228850" y="3978966"/>
            <a:ext cx="6303150" cy="2332934"/>
          </a:xfrm>
          <a:prstGeom prst="roundRect">
            <a:avLst>
              <a:gd name="adj" fmla="val 4326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</a:rPr>
              <a:t>!!!! WARNING !!!!</a:t>
            </a:r>
          </a:p>
          <a:p>
            <a:r>
              <a:rPr lang="en-US" sz="2000" dirty="0" smtClean="0">
                <a:solidFill>
                  <a:schemeClr val="tx1"/>
                </a:solidFill>
              </a:rPr>
              <a:t>Crystal-field potentials do not exist. They are effective Hamiltonians introduced to mimic covalent bonding.</a:t>
            </a:r>
          </a:p>
          <a:p>
            <a:r>
              <a:rPr lang="en-US" sz="2000" dirty="0" smtClean="0">
                <a:solidFill>
                  <a:schemeClr val="tx1"/>
                </a:solidFill>
              </a:rPr>
              <a:t>(crystals bind due to a gain in kinetic energy and a smaller loss in potential energy, i.e. the contribution of the crystal-field potential to binding is negative)</a:t>
            </a:r>
          </a:p>
          <a:p>
            <a:r>
              <a:rPr lang="en-US" sz="2000" dirty="0" smtClean="0">
                <a:solidFill>
                  <a:schemeClr val="tx1"/>
                </a:solidFill>
              </a:rPr>
              <a:t>Covalent bonds are stronger than ionic bonds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sp>
        <p:nvSpPr>
          <p:cNvPr id="9" name="Rounded Rectangle 8"/>
          <p:cNvSpPr/>
          <p:nvPr/>
        </p:nvSpPr>
        <p:spPr>
          <a:xfrm>
            <a:off x="673100" y="2792758"/>
            <a:ext cx="7198500" cy="425450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And matrix elements of the Hamiltonian: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pic>
        <p:nvPicPr>
          <p:cNvPr id="5" name="Picture 4" descr="latex-image-1.pdf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3100" y="3439837"/>
            <a:ext cx="1930400" cy="317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32627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>
          <a:xfrm>
            <a:off x="612000" y="360000"/>
            <a:ext cx="7920000" cy="630000"/>
          </a:xfrm>
          <a:prstGeom prst="roundRect">
            <a:avLst>
              <a:gd name="adj" fmla="val 23816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From potentials to matrix elements of the Hamiltonian</a:t>
            </a:r>
            <a:endParaRPr lang="en-US" sz="2400" dirty="0"/>
          </a:p>
        </p:txBody>
      </p:sp>
      <p:sp>
        <p:nvSpPr>
          <p:cNvPr id="7" name="Rounded Rectangle 6"/>
          <p:cNvSpPr/>
          <p:nvPr/>
        </p:nvSpPr>
        <p:spPr>
          <a:xfrm>
            <a:off x="612000" y="6480000"/>
            <a:ext cx="7920000" cy="90000"/>
          </a:xfrm>
          <a:prstGeom prst="roundRect">
            <a:avLst>
              <a:gd name="adj" fmla="val 37719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/>
          </a:p>
        </p:txBody>
      </p:sp>
      <p:sp>
        <p:nvSpPr>
          <p:cNvPr id="4" name="Rounded Rectangle 3"/>
          <p:cNvSpPr/>
          <p:nvPr/>
        </p:nvSpPr>
        <p:spPr>
          <a:xfrm>
            <a:off x="612000" y="1198908"/>
            <a:ext cx="7198500" cy="413992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Atomic basis sets: (also Gaussian, muffin-tin orbitals, …)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sp>
        <p:nvSpPr>
          <p:cNvPr id="9" name="Rounded Rectangle 8"/>
          <p:cNvSpPr/>
          <p:nvPr/>
        </p:nvSpPr>
        <p:spPr>
          <a:xfrm>
            <a:off x="673100" y="2580033"/>
            <a:ext cx="7198500" cy="425450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Expand potential on spherical harmonics.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pic>
        <p:nvPicPr>
          <p:cNvPr id="10" name="Picture 9" descr="latex-image-1.pdf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3100" y="1847229"/>
            <a:ext cx="3479800" cy="406400"/>
          </a:xfrm>
          <a:prstGeom prst="rect">
            <a:avLst/>
          </a:prstGeom>
        </p:spPr>
      </p:pic>
      <p:pic>
        <p:nvPicPr>
          <p:cNvPr id="11" name="Picture 10" descr="latex-image-1.pdf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5800" y="3111500"/>
            <a:ext cx="7696200" cy="152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236833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>
          <a:xfrm>
            <a:off x="612000" y="360000"/>
            <a:ext cx="7920000" cy="630000"/>
          </a:xfrm>
          <a:prstGeom prst="roundRect">
            <a:avLst>
              <a:gd name="adj" fmla="val 23816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From potentials to matrix elements of the Hamiltonian</a:t>
            </a:r>
            <a:endParaRPr lang="en-US" sz="2400" dirty="0"/>
          </a:p>
        </p:txBody>
      </p:sp>
      <p:sp>
        <p:nvSpPr>
          <p:cNvPr id="7" name="Rounded Rectangle 6"/>
          <p:cNvSpPr/>
          <p:nvPr/>
        </p:nvSpPr>
        <p:spPr>
          <a:xfrm>
            <a:off x="612000" y="6480000"/>
            <a:ext cx="7920000" cy="90000"/>
          </a:xfrm>
          <a:prstGeom prst="roundRect">
            <a:avLst>
              <a:gd name="adj" fmla="val 37719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/>
          </a:p>
        </p:txBody>
      </p:sp>
      <p:sp>
        <p:nvSpPr>
          <p:cNvPr id="4" name="Rounded Rectangle 3"/>
          <p:cNvSpPr/>
          <p:nvPr/>
        </p:nvSpPr>
        <p:spPr>
          <a:xfrm>
            <a:off x="612000" y="1198908"/>
            <a:ext cx="7198500" cy="413992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Atomic basis sets: (also Gaussian, muffin-tin orbitals, …)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pic>
        <p:nvPicPr>
          <p:cNvPr id="3" name="Picture 2" descr="latex-image-1.pdf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84545"/>
          <a:stretch/>
        </p:blipFill>
        <p:spPr>
          <a:xfrm>
            <a:off x="281800" y="1917700"/>
            <a:ext cx="8407400" cy="431800"/>
          </a:xfrm>
          <a:prstGeom prst="rect">
            <a:avLst/>
          </a:prstGeom>
        </p:spPr>
      </p:pic>
      <p:pic>
        <p:nvPicPr>
          <p:cNvPr id="12" name="Picture 11" descr="latex-image-1.pdf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000"/>
          <a:stretch/>
        </p:blipFill>
        <p:spPr>
          <a:xfrm>
            <a:off x="749300" y="2292350"/>
            <a:ext cx="8407400" cy="2374900"/>
          </a:xfrm>
          <a:prstGeom prst="rect">
            <a:avLst/>
          </a:prstGeom>
        </p:spPr>
      </p:pic>
      <p:pic>
        <p:nvPicPr>
          <p:cNvPr id="5" name="Picture 4" descr="latex-image-1.pdf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49300" y="5207000"/>
            <a:ext cx="6883400" cy="914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707384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>
          <a:xfrm>
            <a:off x="612000" y="360000"/>
            <a:ext cx="7920000" cy="630000"/>
          </a:xfrm>
          <a:prstGeom prst="roundRect">
            <a:avLst>
              <a:gd name="adj" fmla="val 23816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Not all values of </a:t>
            </a:r>
            <a:r>
              <a:rPr lang="en-US" sz="2400" dirty="0" err="1" smtClean="0"/>
              <a:t>A</a:t>
            </a:r>
            <a:r>
              <a:rPr lang="en-US" sz="2400" baseline="-25000" dirty="0" err="1" smtClean="0"/>
              <a:t>km</a:t>
            </a:r>
            <a:r>
              <a:rPr lang="en-US" sz="2400" dirty="0" smtClean="0"/>
              <a:t> are allowed (many are zero)</a:t>
            </a:r>
            <a:endParaRPr lang="en-US" sz="2400" dirty="0"/>
          </a:p>
        </p:txBody>
      </p:sp>
      <p:sp>
        <p:nvSpPr>
          <p:cNvPr id="7" name="Rounded Rectangle 6"/>
          <p:cNvSpPr/>
          <p:nvPr/>
        </p:nvSpPr>
        <p:spPr>
          <a:xfrm>
            <a:off x="612000" y="6480000"/>
            <a:ext cx="7920000" cy="90000"/>
          </a:xfrm>
          <a:prstGeom prst="roundRect">
            <a:avLst>
              <a:gd name="adj" fmla="val 37719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/>
          </a:p>
        </p:txBody>
      </p:sp>
      <p:sp>
        <p:nvSpPr>
          <p:cNvPr id="4" name="Rounded Rectangle 3"/>
          <p:cNvSpPr/>
          <p:nvPr/>
        </p:nvSpPr>
        <p:spPr>
          <a:xfrm>
            <a:off x="612000" y="1198908"/>
            <a:ext cx="7198500" cy="413992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Selection rules on angular momentum conservation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pic>
        <p:nvPicPr>
          <p:cNvPr id="2" name="Picture 1" descr="latex-image-1.pdf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12000" y="1873250"/>
            <a:ext cx="4584700" cy="571500"/>
          </a:xfrm>
          <a:prstGeom prst="rect">
            <a:avLst/>
          </a:prstGeom>
        </p:spPr>
      </p:pic>
      <p:pic>
        <p:nvPicPr>
          <p:cNvPr id="8" name="Picture 7" descr="latex-image-1.pdf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00100" y="2863850"/>
            <a:ext cx="2362200" cy="266700"/>
          </a:xfrm>
          <a:prstGeom prst="rect">
            <a:avLst/>
          </a:prstGeom>
        </p:spPr>
      </p:pic>
      <p:pic>
        <p:nvPicPr>
          <p:cNvPr id="9" name="Picture 8" descr="latex-image-1.pdf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00100" y="3524250"/>
            <a:ext cx="2908300" cy="317500"/>
          </a:xfrm>
          <a:prstGeom prst="rect">
            <a:avLst/>
          </a:prstGeom>
        </p:spPr>
      </p:pic>
      <p:pic>
        <p:nvPicPr>
          <p:cNvPr id="10" name="Picture 9" descr="latex-image-1.pdf"/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00100" y="4248150"/>
            <a:ext cx="2362200" cy="266700"/>
          </a:xfrm>
          <a:prstGeom prst="rect">
            <a:avLst/>
          </a:prstGeom>
        </p:spPr>
      </p:pic>
      <p:sp>
        <p:nvSpPr>
          <p:cNvPr id="13" name="Rounded Rectangle 12"/>
          <p:cNvSpPr/>
          <p:nvPr/>
        </p:nvSpPr>
        <p:spPr>
          <a:xfrm>
            <a:off x="612000" y="4767608"/>
            <a:ext cx="7198500" cy="413992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Hamiltonian is </a:t>
            </a:r>
            <a:r>
              <a:rPr lang="en-US" sz="2000" dirty="0" err="1" smtClean="0">
                <a:solidFill>
                  <a:schemeClr val="tx1"/>
                </a:solidFill>
              </a:rPr>
              <a:t>Hermitian</a:t>
            </a:r>
            <a:endParaRPr lang="en-US" sz="2000" dirty="0" smtClean="0">
              <a:solidFill>
                <a:schemeClr val="tx1"/>
              </a:solidFill>
            </a:endParaRP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pic>
        <p:nvPicPr>
          <p:cNvPr id="11" name="Picture 10" descr="latex-image-1.pdf"/>
          <p:cNvPicPr>
            <a:picLocks noChangeAspect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00100" y="5676900"/>
            <a:ext cx="2755900" cy="355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91757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>
          <a:xfrm>
            <a:off x="612000" y="360000"/>
            <a:ext cx="7920000" cy="630000"/>
          </a:xfrm>
          <a:prstGeom prst="roundRect">
            <a:avLst>
              <a:gd name="adj" fmla="val 23816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Not all values of </a:t>
            </a:r>
            <a:r>
              <a:rPr lang="en-US" sz="2400" dirty="0" err="1" smtClean="0"/>
              <a:t>A</a:t>
            </a:r>
            <a:r>
              <a:rPr lang="en-US" sz="2400" baseline="-25000" dirty="0" err="1" smtClean="0"/>
              <a:t>km</a:t>
            </a:r>
            <a:r>
              <a:rPr lang="en-US" sz="2400" dirty="0" smtClean="0"/>
              <a:t> are allowed (many are zero)</a:t>
            </a:r>
            <a:endParaRPr lang="en-US" sz="2400" dirty="0"/>
          </a:p>
        </p:txBody>
      </p:sp>
      <p:sp>
        <p:nvSpPr>
          <p:cNvPr id="7" name="Rounded Rectangle 6"/>
          <p:cNvSpPr/>
          <p:nvPr/>
        </p:nvSpPr>
        <p:spPr>
          <a:xfrm>
            <a:off x="612000" y="6480000"/>
            <a:ext cx="7920000" cy="90000"/>
          </a:xfrm>
          <a:prstGeom prst="roundRect">
            <a:avLst>
              <a:gd name="adj" fmla="val 37719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/>
          </a:p>
        </p:txBody>
      </p:sp>
      <p:sp>
        <p:nvSpPr>
          <p:cNvPr id="4" name="Rounded Rectangle 3"/>
          <p:cNvSpPr/>
          <p:nvPr/>
        </p:nvSpPr>
        <p:spPr>
          <a:xfrm>
            <a:off x="612000" y="1198908"/>
            <a:ext cx="7198500" cy="413992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Symmetry related: For all “rotations” of the point-group </a:t>
            </a:r>
            <a:r>
              <a:rPr lang="en-US" sz="2000" dirty="0" err="1" smtClean="0">
                <a:solidFill>
                  <a:schemeClr val="tx1"/>
                </a:solidFill>
              </a:rPr>
              <a:t>C</a:t>
            </a:r>
            <a:r>
              <a:rPr lang="en-US" sz="2000" baseline="-25000" dirty="0" err="1" smtClean="0">
                <a:solidFill>
                  <a:schemeClr val="tx1"/>
                </a:solidFill>
              </a:rPr>
              <a:t>i</a:t>
            </a:r>
            <a:r>
              <a:rPr lang="en-US" sz="2000" dirty="0" smtClean="0">
                <a:solidFill>
                  <a:schemeClr val="tx1"/>
                </a:solidFill>
              </a:rPr>
              <a:t> we have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pic>
        <p:nvPicPr>
          <p:cNvPr id="3" name="Picture 2" descr="latex-image-1.pdf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12000" y="1936750"/>
            <a:ext cx="1943100" cy="317500"/>
          </a:xfrm>
          <a:prstGeom prst="rect">
            <a:avLst/>
          </a:prstGeom>
        </p:spPr>
      </p:pic>
      <p:sp>
        <p:nvSpPr>
          <p:cNvPr id="11" name="Rounded Rectangle 10"/>
          <p:cNvSpPr/>
          <p:nvPr/>
        </p:nvSpPr>
        <p:spPr>
          <a:xfrm>
            <a:off x="612000" y="2519708"/>
            <a:ext cx="7198500" cy="413992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Cubic: (O</a:t>
            </a:r>
            <a:r>
              <a:rPr lang="en-US" sz="2000" baseline="-25000" dirty="0" smtClean="0">
                <a:solidFill>
                  <a:schemeClr val="tx1"/>
                </a:solidFill>
              </a:rPr>
              <a:t>h</a:t>
            </a:r>
            <a:r>
              <a:rPr lang="en-US" sz="2000" dirty="0" smtClean="0">
                <a:solidFill>
                  <a:schemeClr val="tx1"/>
                </a:solidFill>
              </a:rPr>
              <a:t>)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cxnSp>
        <p:nvCxnSpPr>
          <p:cNvPr id="12" name="Straight Connector 11"/>
          <p:cNvCxnSpPr/>
          <p:nvPr/>
        </p:nvCxnSpPr>
        <p:spPr>
          <a:xfrm>
            <a:off x="749300" y="4062968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1917700" y="3466068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1917700" y="4710668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1663700" y="3466068"/>
            <a:ext cx="254000" cy="5969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1663700" y="4062968"/>
            <a:ext cx="254000" cy="6477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939800" y="3693636"/>
            <a:ext cx="3059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2183146" y="3096736"/>
            <a:ext cx="3719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</a:t>
            </a:r>
            <a:r>
              <a:rPr lang="en-US" baseline="-25000" dirty="0" err="1" smtClean="0"/>
              <a:t>g</a:t>
            </a:r>
            <a:endParaRPr lang="en-US" baseline="-25000" dirty="0"/>
          </a:p>
        </p:txBody>
      </p:sp>
      <p:sp>
        <p:nvSpPr>
          <p:cNvPr id="24" name="TextBox 23"/>
          <p:cNvSpPr txBox="1"/>
          <p:nvPr/>
        </p:nvSpPr>
        <p:spPr>
          <a:xfrm>
            <a:off x="2183146" y="4341336"/>
            <a:ext cx="412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</a:t>
            </a:r>
            <a:r>
              <a:rPr lang="en-US" baseline="-25000" dirty="0" smtClean="0"/>
              <a:t>2g</a:t>
            </a:r>
            <a:endParaRPr lang="en-US" baseline="-25000" dirty="0"/>
          </a:p>
        </p:txBody>
      </p:sp>
      <p:pic>
        <p:nvPicPr>
          <p:cNvPr id="25" name="Picture 24" descr="latex-image-1.pdf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83146" y="4710668"/>
            <a:ext cx="6311900" cy="1663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977817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  <p:bldP spid="22" grpId="0"/>
      <p:bldP spid="23" grpId="0"/>
      <p:bldP spid="2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>
          <a:xfrm>
            <a:off x="612000" y="360000"/>
            <a:ext cx="7920000" cy="630000"/>
          </a:xfrm>
          <a:prstGeom prst="roundRect">
            <a:avLst>
              <a:gd name="adj" fmla="val 23816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Not all values of </a:t>
            </a:r>
            <a:r>
              <a:rPr lang="en-US" sz="2400" dirty="0" err="1" smtClean="0"/>
              <a:t>A</a:t>
            </a:r>
            <a:r>
              <a:rPr lang="en-US" sz="2400" baseline="-25000" dirty="0" err="1" smtClean="0"/>
              <a:t>km</a:t>
            </a:r>
            <a:r>
              <a:rPr lang="en-US" sz="2400" dirty="0" smtClean="0"/>
              <a:t> are allowed (many are zero)</a:t>
            </a:r>
            <a:endParaRPr lang="en-US" sz="2400" dirty="0"/>
          </a:p>
        </p:txBody>
      </p:sp>
      <p:sp>
        <p:nvSpPr>
          <p:cNvPr id="7" name="Rounded Rectangle 6"/>
          <p:cNvSpPr/>
          <p:nvPr/>
        </p:nvSpPr>
        <p:spPr>
          <a:xfrm>
            <a:off x="612000" y="6480000"/>
            <a:ext cx="7920000" cy="90000"/>
          </a:xfrm>
          <a:prstGeom prst="roundRect">
            <a:avLst>
              <a:gd name="adj" fmla="val 37719"/>
            </a:avLst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</a:schemeClr>
              </a:gs>
              <a:gs pos="100000">
                <a:schemeClr val="tx2"/>
              </a:gs>
            </a:gsLst>
            <a:lin ang="18000000" scaled="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/>
          </a:p>
        </p:txBody>
      </p:sp>
      <p:sp>
        <p:nvSpPr>
          <p:cNvPr id="11" name="Rounded Rectangle 10"/>
          <p:cNvSpPr/>
          <p:nvPr/>
        </p:nvSpPr>
        <p:spPr>
          <a:xfrm>
            <a:off x="612000" y="1275108"/>
            <a:ext cx="7198500" cy="413992"/>
          </a:xfrm>
          <a:prstGeom prst="roundRect">
            <a:avLst>
              <a:gd name="adj" fmla="val 9260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2000" dirty="0" smtClean="0">
                <a:solidFill>
                  <a:schemeClr val="tx1"/>
                </a:solidFill>
              </a:rPr>
              <a:t>Tetragonal: (D</a:t>
            </a:r>
            <a:r>
              <a:rPr lang="en-US" sz="2000" baseline="-25000" dirty="0" smtClean="0">
                <a:solidFill>
                  <a:schemeClr val="tx1"/>
                </a:solidFill>
              </a:rPr>
              <a:t>4h</a:t>
            </a:r>
            <a:r>
              <a:rPr lang="en-US" sz="2000" dirty="0" smtClean="0">
                <a:solidFill>
                  <a:schemeClr val="tx1"/>
                </a:solidFill>
              </a:rPr>
              <a:t>)</a:t>
            </a:r>
          </a:p>
          <a:p>
            <a:pPr marL="342900" indent="-342900" algn="ctr">
              <a:buFont typeface="Arial"/>
              <a:buChar char="•"/>
            </a:pPr>
            <a:endParaRPr lang="en-US" sz="2400" dirty="0">
              <a:solidFill>
                <a:schemeClr val="tx1"/>
              </a:solidFill>
            </a:endParaRPr>
          </a:p>
        </p:txBody>
      </p:sp>
      <p:cxnSp>
        <p:nvCxnSpPr>
          <p:cNvPr id="12" name="Straight Connector 11"/>
          <p:cNvCxnSpPr/>
          <p:nvPr/>
        </p:nvCxnSpPr>
        <p:spPr>
          <a:xfrm>
            <a:off x="749300" y="2818368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1917700" y="2221468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1917700" y="3466068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 flipV="1">
            <a:off x="1663700" y="2221468"/>
            <a:ext cx="254000" cy="5969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1663700" y="2818368"/>
            <a:ext cx="254000" cy="6477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939800" y="2449036"/>
            <a:ext cx="3059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2183146" y="1852136"/>
            <a:ext cx="3719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</a:t>
            </a:r>
            <a:r>
              <a:rPr lang="en-US" baseline="-25000" dirty="0" err="1" smtClean="0"/>
              <a:t>g</a:t>
            </a:r>
            <a:endParaRPr lang="en-US" baseline="-25000" dirty="0"/>
          </a:p>
        </p:txBody>
      </p:sp>
      <p:sp>
        <p:nvSpPr>
          <p:cNvPr id="24" name="TextBox 23"/>
          <p:cNvSpPr txBox="1"/>
          <p:nvPr/>
        </p:nvSpPr>
        <p:spPr>
          <a:xfrm>
            <a:off x="2183146" y="3096736"/>
            <a:ext cx="412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</a:t>
            </a:r>
            <a:r>
              <a:rPr lang="en-US" baseline="-25000" dirty="0" smtClean="0"/>
              <a:t>2g</a:t>
            </a:r>
            <a:endParaRPr lang="en-US" baseline="-25000" dirty="0"/>
          </a:p>
        </p:txBody>
      </p:sp>
      <p:cxnSp>
        <p:nvCxnSpPr>
          <p:cNvPr id="17" name="Straight Connector 16"/>
          <p:cNvCxnSpPr/>
          <p:nvPr/>
        </p:nvCxnSpPr>
        <p:spPr>
          <a:xfrm flipV="1">
            <a:off x="2832100" y="1852136"/>
            <a:ext cx="254000" cy="36933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 flipV="1">
            <a:off x="2832100" y="3096736"/>
            <a:ext cx="254000" cy="36933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2832100" y="2221468"/>
            <a:ext cx="254000" cy="318532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2832100" y="3433802"/>
            <a:ext cx="254000" cy="40159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3086100" y="3821668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3086100" y="3108404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3086100" y="2540000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3086100" y="1852136"/>
            <a:ext cx="914400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4000500" y="1693902"/>
            <a:ext cx="445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1g</a:t>
            </a:r>
            <a:endParaRPr lang="en-US" baseline="-25000" dirty="0"/>
          </a:p>
        </p:txBody>
      </p:sp>
      <p:sp>
        <p:nvSpPr>
          <p:cNvPr id="32" name="TextBox 31"/>
          <p:cNvSpPr txBox="1"/>
          <p:nvPr/>
        </p:nvSpPr>
        <p:spPr>
          <a:xfrm>
            <a:off x="4000500" y="2355334"/>
            <a:ext cx="4563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</a:t>
            </a:r>
            <a:r>
              <a:rPr lang="en-US" baseline="-25000" dirty="0" smtClean="0"/>
              <a:t>1g</a:t>
            </a:r>
            <a:endParaRPr lang="en-US" baseline="-25000" dirty="0"/>
          </a:p>
        </p:txBody>
      </p:sp>
      <p:sp>
        <p:nvSpPr>
          <p:cNvPr id="33" name="TextBox 32"/>
          <p:cNvSpPr txBox="1"/>
          <p:nvPr/>
        </p:nvSpPr>
        <p:spPr>
          <a:xfrm>
            <a:off x="4000500" y="3650734"/>
            <a:ext cx="4563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b</a:t>
            </a:r>
            <a:r>
              <a:rPr lang="en-US" baseline="-25000" dirty="0" smtClean="0"/>
              <a:t>2g</a:t>
            </a:r>
            <a:endParaRPr lang="en-US" baseline="-25000" dirty="0"/>
          </a:p>
        </p:txBody>
      </p:sp>
      <p:sp>
        <p:nvSpPr>
          <p:cNvPr id="34" name="TextBox 33"/>
          <p:cNvSpPr txBox="1"/>
          <p:nvPr/>
        </p:nvSpPr>
        <p:spPr>
          <a:xfrm>
            <a:off x="4000500" y="2943304"/>
            <a:ext cx="3719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</a:t>
            </a:r>
            <a:r>
              <a:rPr lang="en-US" baseline="-25000" dirty="0" err="1" smtClean="0"/>
              <a:t>g</a:t>
            </a:r>
            <a:endParaRPr lang="en-US" baseline="-25000" dirty="0"/>
          </a:p>
        </p:txBody>
      </p:sp>
      <p:pic>
        <p:nvPicPr>
          <p:cNvPr id="10" name="Picture 9" descr="latex-image-1.pdf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5867" y="4464050"/>
            <a:ext cx="7924800" cy="1841500"/>
          </a:xfrm>
          <a:prstGeom prst="rect">
            <a:avLst/>
          </a:prstGeom>
        </p:spPr>
      </p:pic>
      <p:sp>
        <p:nvSpPr>
          <p:cNvPr id="35" name="Rounded Rectangle 34"/>
          <p:cNvSpPr/>
          <p:nvPr/>
        </p:nvSpPr>
        <p:spPr>
          <a:xfrm rot="19695725">
            <a:off x="1499225" y="3238435"/>
            <a:ext cx="6303150" cy="1166467"/>
          </a:xfrm>
          <a:prstGeom prst="roundRect">
            <a:avLst>
              <a:gd name="adj" fmla="val 4326"/>
            </a:avLst>
          </a:prstGeom>
          <a:gradFill>
            <a:gsLst>
              <a:gs pos="0">
                <a:schemeClr val="tx2">
                  <a:lumMod val="20000"/>
                  <a:lumOff val="80000"/>
                </a:schemeClr>
              </a:gs>
              <a:gs pos="100000">
                <a:schemeClr val="tx2">
                  <a:lumMod val="60000"/>
                  <a:lumOff val="40000"/>
                </a:schemeClr>
              </a:gs>
            </a:gsLst>
            <a:lin ang="2700000" scaled="0"/>
          </a:gradFill>
          <a:ln>
            <a:noFill/>
          </a:ln>
          <a:effectLst>
            <a:outerShdw blurRad="40000" dist="63500" dir="2700000" rotWithShape="0">
              <a:schemeClr val="tx2"/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2000" dirty="0" smtClean="0">
                <a:solidFill>
                  <a:schemeClr val="tx1"/>
                </a:solidFill>
              </a:rPr>
              <a:t>All other point-groups available several exported in Mathematica Help files and </a:t>
            </a:r>
            <a:r>
              <a:rPr lang="en-US" sz="2000" dirty="0">
                <a:solidFill>
                  <a:schemeClr val="tx1"/>
                </a:solidFill>
              </a:rPr>
              <a:t>documented on </a:t>
            </a:r>
            <a:r>
              <a:rPr lang="en-US" sz="2000" dirty="0" smtClean="0">
                <a:solidFill>
                  <a:schemeClr val="tx1"/>
                </a:solidFill>
              </a:rPr>
              <a:t>http</a:t>
            </a:r>
            <a:r>
              <a:rPr lang="en-US" sz="2000" dirty="0">
                <a:solidFill>
                  <a:schemeClr val="tx1"/>
                </a:solidFill>
              </a:rPr>
              <a:t>://</a:t>
            </a:r>
            <a:r>
              <a:rPr lang="en-US" sz="2000" dirty="0" err="1">
                <a:solidFill>
                  <a:schemeClr val="tx1"/>
                </a:solidFill>
              </a:rPr>
              <a:t>www.quanty.org</a:t>
            </a:r>
            <a:r>
              <a:rPr lang="en-US" sz="2000" dirty="0">
                <a:solidFill>
                  <a:schemeClr val="tx1"/>
                </a:solidFill>
              </a:rPr>
              <a:t>/</a:t>
            </a:r>
            <a:r>
              <a:rPr lang="en-US" sz="2000" dirty="0" err="1">
                <a:solidFill>
                  <a:schemeClr val="tx1"/>
                </a:solidFill>
              </a:rPr>
              <a:t>physics_chemistry</a:t>
            </a:r>
            <a:r>
              <a:rPr lang="en-US" sz="2000" dirty="0">
                <a:solidFill>
                  <a:schemeClr val="tx1"/>
                </a:solidFill>
              </a:rPr>
              <a:t>/</a:t>
            </a:r>
            <a:r>
              <a:rPr lang="en-US" sz="2000" dirty="0" err="1">
                <a:solidFill>
                  <a:schemeClr val="tx1"/>
                </a:solidFill>
              </a:rPr>
              <a:t>point_groups</a:t>
            </a:r>
            <a:endParaRPr lang="en-US" sz="20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05005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12861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12543</TotalTime>
  <Words>253</Words>
  <Application>Microsoft Macintosh PowerPoint</Application>
  <PresentationFormat>On-screen Show (4:3)</PresentationFormat>
  <Paragraphs>44</Paragraphs>
  <Slides>8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Mangal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/>
  <LinksUpToDate>false</LinksUpToDate>
  <SharedDoc>false</SharedDoc>
  <HyperlinkBase/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Maurits W. Haverkort</dc:creator>
  <cp:keywords/>
  <dc:description/>
  <cp:lastModifiedBy>Maurits W. Haverkort</cp:lastModifiedBy>
  <cp:revision>383</cp:revision>
  <dcterms:created xsi:type="dcterms:W3CDTF">2012-12-04T19:49:57Z</dcterms:created>
  <dcterms:modified xsi:type="dcterms:W3CDTF">2018-09-21T09:49:28Z</dcterms:modified>
  <cp:category/>
</cp:coreProperties>
</file>